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theme/theme5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6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00" r:id="rId1"/>
    <p:sldMasterId id="2147483664" r:id="rId2"/>
    <p:sldMasterId id="2147483688" r:id="rId3"/>
    <p:sldMasterId id="2147483936" r:id="rId4"/>
    <p:sldMasterId id="2147484007" r:id="rId5"/>
    <p:sldMasterId id="2147484010" r:id="rId6"/>
    <p:sldMasterId id="2147484087" r:id="rId7"/>
  </p:sldMasterIdLst>
  <p:notesMasterIdLst>
    <p:notesMasterId r:id="rId53"/>
  </p:notesMasterIdLst>
  <p:handoutMasterIdLst>
    <p:handoutMasterId r:id="rId54"/>
  </p:handoutMasterIdLst>
  <p:sldIdLst>
    <p:sldId id="361" r:id="rId8"/>
    <p:sldId id="362" r:id="rId9"/>
    <p:sldId id="363" r:id="rId10"/>
    <p:sldId id="372" r:id="rId11"/>
    <p:sldId id="373" r:id="rId12"/>
    <p:sldId id="374" r:id="rId13"/>
    <p:sldId id="375" r:id="rId14"/>
    <p:sldId id="376" r:id="rId15"/>
    <p:sldId id="380" r:id="rId16"/>
    <p:sldId id="469" r:id="rId17"/>
    <p:sldId id="470" r:id="rId18"/>
    <p:sldId id="461" r:id="rId19"/>
    <p:sldId id="462" r:id="rId20"/>
    <p:sldId id="463" r:id="rId21"/>
    <p:sldId id="464" r:id="rId22"/>
    <p:sldId id="465" r:id="rId23"/>
    <p:sldId id="466" r:id="rId24"/>
    <p:sldId id="467" r:id="rId25"/>
    <p:sldId id="468" r:id="rId26"/>
    <p:sldId id="384" r:id="rId27"/>
    <p:sldId id="385" r:id="rId28"/>
    <p:sldId id="386" r:id="rId29"/>
    <p:sldId id="387" r:id="rId30"/>
    <p:sldId id="388" r:id="rId31"/>
    <p:sldId id="389" r:id="rId32"/>
    <p:sldId id="390" r:id="rId33"/>
    <p:sldId id="391" r:id="rId34"/>
    <p:sldId id="392" r:id="rId35"/>
    <p:sldId id="393" r:id="rId36"/>
    <p:sldId id="427" r:id="rId37"/>
    <p:sldId id="428" r:id="rId38"/>
    <p:sldId id="394" r:id="rId39"/>
    <p:sldId id="395" r:id="rId40"/>
    <p:sldId id="396" r:id="rId41"/>
    <p:sldId id="397" r:id="rId42"/>
    <p:sldId id="398" r:id="rId43"/>
    <p:sldId id="399" r:id="rId44"/>
    <p:sldId id="401" r:id="rId45"/>
    <p:sldId id="403" r:id="rId46"/>
    <p:sldId id="405" r:id="rId47"/>
    <p:sldId id="404" r:id="rId48"/>
    <p:sldId id="432" r:id="rId49"/>
    <p:sldId id="433" r:id="rId50"/>
    <p:sldId id="434" r:id="rId51"/>
    <p:sldId id="435" r:id="rId52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pitchFamily="-8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pitchFamily="-8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pitchFamily="-8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pitchFamily="-8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pitchFamily="-8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 pitchFamily="-8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 pitchFamily="-8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 pitchFamily="-8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 pitchFamily="-8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85A"/>
    <a:srgbClr val="005DAA"/>
    <a:srgbClr val="FF7600"/>
    <a:srgbClr val="D91B5C"/>
    <a:srgbClr val="872175"/>
    <a:srgbClr val="009999"/>
    <a:srgbClr val="00AEEF"/>
    <a:srgbClr val="01B4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946" y="168"/>
      </p:cViewPr>
      <p:guideLst>
        <p:guide orient="horz" pos="2160"/>
        <p:guide pos="2880"/>
      </p:guideLst>
    </p:cSldViewPr>
  </p:slideViewPr>
  <p:outlineViewPr>
    <p:cViewPr>
      <p:scale>
        <a:sx n="75" d="100"/>
        <a:sy n="75" d="100"/>
      </p:scale>
      <p:origin x="784" y="162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59" d="100"/>
          <a:sy n="159" d="100"/>
        </p:scale>
        <p:origin x="-6480" y="-10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viewProps" Target="viewProps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/>
            </a:lvl1pPr>
          </a:lstStyle>
          <a:p>
            <a:pPr>
              <a:defRPr/>
            </a:pPr>
            <a:fld id="{B94BCBF7-EFFE-4166-A5E6-D6A66F5F90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5104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/>
            </a:lvl1pPr>
          </a:lstStyle>
          <a:p>
            <a:pPr>
              <a:defRPr/>
            </a:pPr>
            <a:fld id="{7651D095-1B1C-4B43-B07D-4DDB62137B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5103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>
              <a:spcBef>
                <a:spcPct val="0"/>
              </a:spcBef>
            </a:pPr>
            <a:fld id="{DC1424B5-B5C9-4A0F-9D15-D8168E482948}" type="slidenum">
              <a:rPr lang="en-US" altLang="tr-TR" smtClean="0"/>
              <a:pPr>
                <a:spcBef>
                  <a:spcPct val="0"/>
                </a:spcBef>
              </a:pPr>
              <a:t>1</a:t>
            </a:fld>
            <a:endParaRPr lang="en-US" altLang="tr-TR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tr-TR" smtClean="0">
              <a:latin typeface="Arial" pitchFamily="34" charset="0"/>
              <a:ea typeface="ヒラギノ角ゴ Pro W3" pitchFamily="-8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921F9F1-0516-7249-8BD1-DDD6B224F6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1637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921F9F1-0516-7249-8BD1-DDD6B224F6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1637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50">
              <a:defRPr/>
            </a:pPr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Although the number available is huge, the resource highlighted is one that brings dual benefits:  benefits to districts and clubs AND benefits to us as coordinators.  What is it?  Rotary Club Central.  How many of you have also found it is a valuable asset in your toolkit?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921F9F1-0516-7249-8BD1-DDD6B224F6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5396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From a district and club perspective, it is easy to see the value of Club Central.   As a coordinator, what benefits does it provide to us? </a:t>
            </a:r>
          </a:p>
          <a:p>
            <a:pPr marL="171441" indent="-171441">
              <a:buFont typeface="Arial" pitchFamily="34" charset="0"/>
              <a:buChar char="•"/>
            </a:pPr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Learn about the goals and plans of clubs and districts, the progress and the results (the WHAT)</a:t>
            </a:r>
          </a:p>
          <a:p>
            <a:pPr marL="171441" indent="-171441">
              <a:buFont typeface="Arial" pitchFamily="34" charset="0"/>
              <a:buChar char="•"/>
            </a:pPr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Provide support to integrate the work process between functions leading to greater effectiveness (the HOW)</a:t>
            </a:r>
          </a:p>
          <a:p>
            <a:pPr marL="171441" indent="-171441">
              <a:buFont typeface="Arial" pitchFamily="34" charset="0"/>
              <a:buChar char="•"/>
            </a:pPr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Ability to assess progress over time and identify ways to offer assistance and support (the WHY and the WHEN)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921F9F1-0516-7249-8BD1-DDD6B224F6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1637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What are some concrete ways to use Club Central in our coordinator responsibilities? A few, especially helpful to me:</a:t>
            </a:r>
          </a:p>
          <a:p>
            <a:pPr marL="171441" indent="-171441">
              <a:buFont typeface="Arial" pitchFamily="34" charset="0"/>
              <a:buChar char="•"/>
            </a:pPr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Ability to consult more effectively. We can call a governor and discuss specific trends and issues based on an analysis of real data. No more guessing.</a:t>
            </a:r>
          </a:p>
          <a:p>
            <a:pPr marL="171441" indent="-171441">
              <a:buFont typeface="Arial" pitchFamily="34" charset="0"/>
              <a:buChar char="•"/>
            </a:pPr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 </a:t>
            </a:r>
          </a:p>
          <a:p>
            <a:pPr marL="171441" indent="-171441">
              <a:buFont typeface="Arial" pitchFamily="34" charset="0"/>
              <a:buChar char="•"/>
            </a:pPr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Provide valuable observations to districts from an outside viewpoint.  It may be a different and thought-provoking perspective.</a:t>
            </a:r>
          </a:p>
          <a:p>
            <a:pPr marL="171441" indent="-171441">
              <a:buFont typeface="Arial" pitchFamily="34" charset="0"/>
              <a:buChar char="•"/>
            </a:pPr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 </a:t>
            </a:r>
          </a:p>
          <a:p>
            <a:pPr marL="171441" indent="-171441">
              <a:buFont typeface="Arial" pitchFamily="34" charset="0"/>
              <a:buChar char="•"/>
            </a:pPr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Enables us to offer ideas, resources and support, specifically addressing an </a:t>
            </a:r>
            <a:r>
              <a:rPr lang="en-US" dirty="0" err="1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indentified</a:t>
            </a:r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 need. Again, no guessing.</a:t>
            </a:r>
          </a:p>
          <a:p>
            <a:pPr marL="171441" indent="-171441">
              <a:buFont typeface="Arial" pitchFamily="34" charset="0"/>
              <a:buChar char="•"/>
            </a:pPr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 </a:t>
            </a:r>
          </a:p>
          <a:p>
            <a:pPr marL="171441" indent="-171441">
              <a:buFont typeface="Arial" pitchFamily="34" charset="0"/>
              <a:buChar char="•"/>
            </a:pPr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One of my favorites.  It is a wonderful training tool.  Under the guise of training on Club Central, we can provide education on effective planning, engagement, service, Foundation support, public image, vibrant clubs and One Rotary.</a:t>
            </a:r>
          </a:p>
          <a:p>
            <a:pPr marL="171441" indent="-171441">
              <a:buFont typeface="Arial" pitchFamily="34" charset="0"/>
              <a:buChar char="•"/>
            </a:pPr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 </a:t>
            </a:r>
          </a:p>
          <a:p>
            <a:pPr marL="171441" indent="-171441">
              <a:buFont typeface="Arial" pitchFamily="34" charset="0"/>
              <a:buChar char="•"/>
            </a:pPr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My other favorite.  It provides a natural reason to communicate with district leaders.  </a:t>
            </a:r>
          </a:p>
          <a:p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 </a:t>
            </a:r>
          </a:p>
          <a:p>
            <a:r>
              <a:rPr lang="en-US" dirty="0" err="1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Bottomline</a:t>
            </a:r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, Club Central opens the door for a conversation, development of a valuable relationship with districts, and a way for us to easily provide resources and support, helping districts and clubs become stronger and more effective.  </a:t>
            </a:r>
          </a:p>
          <a:p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 </a:t>
            </a:r>
          </a:p>
          <a:p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That is our purpose as Coordinators.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921F9F1-0516-7249-8BD1-DDD6B224F6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2480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921F9F1-0516-7249-8BD1-DDD6B224F6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1637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921F9F1-0516-7249-8BD1-DDD6B224F6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1637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921F9F1-0516-7249-8BD1-DDD6B224F6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1637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921F9F1-0516-7249-8BD1-DDD6B224F6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1637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921F9F1-0516-7249-8BD1-DDD6B224F6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163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Coordinators, let’s reflect about the most important elements of our job.  When we look at the purpose statement for our position, we’ll find:</a:t>
            </a:r>
          </a:p>
          <a:p>
            <a:pPr lvl="0"/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Facilitator</a:t>
            </a:r>
          </a:p>
          <a:p>
            <a:pPr lvl="0"/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Motivator</a:t>
            </a:r>
          </a:p>
          <a:p>
            <a:pPr lvl="0"/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Consultant</a:t>
            </a:r>
          </a:p>
          <a:p>
            <a:pPr lvl="0"/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Resource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921F9F1-0516-7249-8BD1-DDD6B224F6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921F9F1-0516-7249-8BD1-DDD6B224F6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1637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921F9F1-0516-7249-8BD1-DDD6B224F6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1637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921F9F1-0516-7249-8BD1-DDD6B224F6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1637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921F9F1-0516-7249-8BD1-DDD6B224F6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1637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921F9F1-0516-7249-8BD1-DDD6B224F6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1637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921F9F1-0516-7249-8BD1-DDD6B224F6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16379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921F9F1-0516-7249-8BD1-DDD6B224F6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163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Bottomline</a:t>
            </a:r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, the very core of our responsibilities is to support district and club leaders in developing stronger, more dynamic and more effective clubs.</a:t>
            </a:r>
          </a:p>
          <a:p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 </a:t>
            </a:r>
          </a:p>
          <a:p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How do we do that?  Think about your own Coordinator contacts. What percentage involve providing a resource? For me, it’s over 95%. </a:t>
            </a:r>
          </a:p>
          <a:p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 </a:t>
            </a:r>
          </a:p>
          <a:p>
            <a:r>
              <a:rPr lang="en-US" dirty="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rPr>
              <a:t>My challenge for today: share ONE (one!) online resource with you which I find especially valuable.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921F9F1-0516-7249-8BD1-DDD6B224F6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8463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57066" indent="-291179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64717" indent="-23294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30604" indent="-23294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96491" indent="-23294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fld id="{EF05EF57-D337-49C4-98F8-F5EAD72798D3}" type="slidenum">
              <a:rPr kumimoji="0" lang="zh-TW" altLang="en-US" sz="1200">
                <a:solidFill>
                  <a:prstClr val="black"/>
                </a:solidFill>
                <a:latin typeface="Arial" charset="0"/>
              </a:rPr>
              <a:pPr eaLnBrk="1" hangingPunct="1"/>
              <a:t>12</a:t>
            </a:fld>
            <a:endParaRPr kumimoji="0" lang="en-US" altLang="zh-TW" sz="12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57066" indent="-291179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64717" indent="-23294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30604" indent="-23294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96491" indent="-23294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fld id="{EF05EF57-D337-49C4-98F8-F5EAD72798D3}" type="slidenum">
              <a:rPr kumimoji="0" lang="zh-TW" altLang="en-US" sz="1200">
                <a:solidFill>
                  <a:prstClr val="black"/>
                </a:solidFill>
                <a:latin typeface="Arial" charset="0"/>
              </a:rPr>
              <a:pPr eaLnBrk="1" hangingPunct="1"/>
              <a:t>13</a:t>
            </a:fld>
            <a:endParaRPr kumimoji="0" lang="en-US" altLang="zh-TW" sz="12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57066" indent="-291179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64717" indent="-23294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30604" indent="-23294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96491" indent="-23294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fld id="{EF05EF57-D337-49C4-98F8-F5EAD72798D3}" type="slidenum">
              <a:rPr kumimoji="0" lang="zh-TW" altLang="en-US" sz="1200">
                <a:solidFill>
                  <a:prstClr val="black"/>
                </a:solidFill>
                <a:latin typeface="Arial" charset="0"/>
              </a:rPr>
              <a:pPr eaLnBrk="1" hangingPunct="1"/>
              <a:t>14</a:t>
            </a:fld>
            <a:endParaRPr kumimoji="0" lang="en-US" altLang="zh-TW" sz="12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57066" indent="-291179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64717" indent="-23294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30604" indent="-23294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96491" indent="-232943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fld id="{EF05EF57-D337-49C4-98F8-F5EAD72798D3}" type="slidenum">
              <a:rPr kumimoji="0" lang="zh-TW" altLang="en-US" sz="1200">
                <a:solidFill>
                  <a:prstClr val="black"/>
                </a:solidFill>
                <a:latin typeface="Arial" charset="0"/>
              </a:rPr>
              <a:pPr eaLnBrk="1" hangingPunct="1"/>
              <a:t>15</a:t>
            </a:fld>
            <a:endParaRPr kumimoji="0" lang="en-US" altLang="zh-TW" sz="12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921F9F1-0516-7249-8BD1-DDD6B224F6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1637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921F9F1-0516-7249-8BD1-DDD6B224F66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163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 userDrawn="1"/>
        </p:nvSpPr>
        <p:spPr bwMode="auto">
          <a:xfrm>
            <a:off x="2376488" y="601663"/>
            <a:ext cx="31575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2015-2016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К.Р. Равиндран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ДГ: Нина Митева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60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5" name="Picture 2" descr="G:\1_work\work\rotary\T1516-EN_B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3" y="522288"/>
            <a:ext cx="161131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AEEF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AEEF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146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85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7560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800">
                <a:solidFill>
                  <a:schemeClr val="bg1">
                    <a:lumMod val="85000"/>
                  </a:schemeClr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43035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0" i="0" cap="all">
                <a:latin typeface="Arial Narrow"/>
                <a:cs typeface="Arial Narrow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Georgia"/>
                <a:cs typeface="Georgia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494217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9291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0708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8339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15441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Georgia"/>
                <a:cs typeface="Georgia"/>
              </a:defRPr>
            </a:lvl1pPr>
            <a:lvl2pPr>
              <a:defRPr sz="2800">
                <a:latin typeface="Georgia"/>
                <a:cs typeface="Georgia"/>
              </a:defRPr>
            </a:lvl2pPr>
            <a:lvl3pPr>
              <a:defRPr sz="2400">
                <a:latin typeface="Georgia"/>
                <a:cs typeface="Georgia"/>
              </a:defRPr>
            </a:lvl3pPr>
            <a:lvl4pPr>
              <a:defRPr sz="2000">
                <a:latin typeface="Georgia"/>
                <a:cs typeface="Georgia"/>
              </a:defRPr>
            </a:lvl4pPr>
            <a:lvl5pPr>
              <a:defRPr sz="2000">
                <a:latin typeface="Georgia"/>
                <a:cs typeface="Georgi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780495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2966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 userDrawn="1"/>
        </p:nvSpPr>
        <p:spPr bwMode="auto">
          <a:xfrm>
            <a:off x="2376488" y="601663"/>
            <a:ext cx="31575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2015-2016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К.Р. Равиндран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ДГ: Нина Митева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60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5" name="Picture 2" descr="G:\1_work\work\rotary\T1516-EN_B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3" y="522288"/>
            <a:ext cx="161131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5DAA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5DAA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045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7132319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5160842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7500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490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0423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92210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8302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1942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1_work\work\rotary\T1516-EN_BG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2586038"/>
            <a:ext cx="25146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858000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36565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1_work\work\rotary\T1516-EN_BG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990600"/>
            <a:ext cx="25146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6198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 userDrawn="1"/>
        </p:nvSpPr>
        <p:spPr bwMode="auto">
          <a:xfrm>
            <a:off x="2376488" y="601663"/>
            <a:ext cx="31575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2015-2016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К.Р. Равиндран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ДГ: Нина Митева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60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5" name="Picture 2" descr="G:\1_work\work\rotary\T1516-EN_B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3" y="522288"/>
            <a:ext cx="161131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25908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78163"/>
            <a:ext cx="34051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36381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719388"/>
            <a:ext cx="3405188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74028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1_work\work\rotary\T1516-EN_BG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2586038"/>
            <a:ext cx="25146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85410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1_work\work\rotary\T1516-EN_BG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876800"/>
            <a:ext cx="25146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651625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31866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9516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60809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63302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46107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00077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5562600"/>
            <a:ext cx="2133600" cy="323850"/>
          </a:xfrm>
          <a:prstGeom prst="rect">
            <a:avLst/>
          </a:prstGeom>
        </p:spPr>
        <p:txBody>
          <a:bodyPr/>
          <a:lstStyle>
            <a:lvl1pPr defTabSz="457200">
              <a:defRPr sz="1800">
                <a:solidFill>
                  <a:srgbClr val="000000"/>
                </a:solidFill>
                <a:latin typeface="Calibri"/>
                <a:ea typeface="MS PGothic" pitchFamily="34" charset="-128"/>
              </a:defRPr>
            </a:lvl1pPr>
          </a:lstStyle>
          <a:p>
            <a:pPr>
              <a:defRPr/>
            </a:pPr>
            <a:fld id="{AA29DDB8-1451-4774-A666-EA5A1E8BB171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49741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 userDrawn="1"/>
        </p:nvSpPr>
        <p:spPr bwMode="auto">
          <a:xfrm>
            <a:off x="2376488" y="601663"/>
            <a:ext cx="31575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2015-2016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К.Р. Равиндран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ДГ: Нина Митева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60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5" name="Picture 2" descr="G:\1_work\work\rotary\T1516-EN_B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3" y="522288"/>
            <a:ext cx="161131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3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3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9080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hangingPunct="0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2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55133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hangingPunct="0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2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29328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8949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92047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hangingPunct="0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2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66097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hangingPunct="0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2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9525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hangingPunct="0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2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4458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62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5562600"/>
            <a:ext cx="2133600" cy="3238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defTabSz="457200"/>
            <a:fld id="{CACD42C9-3F8D-4D3B-9DEF-33B0DCF0E047}" type="slidenum">
              <a:rPr lang="zh-TW" altLang="en-US" sz="1800">
                <a:solidFill>
                  <a:srgbClr val="000000"/>
                </a:solidFill>
                <a:latin typeface="Calibri"/>
                <a:ea typeface="MS PGothic" pitchFamily="34" charset="-128"/>
              </a:rPr>
              <a:pPr defTabSz="457200"/>
              <a:t>‹#›</a:t>
            </a:fld>
            <a:endParaRPr lang="en-US" altLang="zh-TW" sz="1800">
              <a:solidFill>
                <a:srgbClr val="000000"/>
              </a:solidFill>
              <a:latin typeface="Calibri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1333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 userDrawn="1"/>
        </p:nvSpPr>
        <p:spPr bwMode="auto">
          <a:xfrm>
            <a:off x="2376488" y="601663"/>
            <a:ext cx="31575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2015-2016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К.Р. Равиндран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ДГ: Нина Митева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60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5" name="Picture 2" descr="G:\1_work\work\rotary\T1516-EN_B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3" y="522288"/>
            <a:ext cx="161131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6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6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971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 userDrawn="1"/>
        </p:nvSpPr>
        <p:spPr bwMode="auto">
          <a:xfrm>
            <a:off x="2376488" y="601663"/>
            <a:ext cx="31575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2015-2016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К.Р. Равиндран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ДГ: Нина Митева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60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3" name="Picture 5" descr="G:\1_work\work\rotary\T1516-EN_B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3" y="522288"/>
            <a:ext cx="161131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9454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867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889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48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8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4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2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4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44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6E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pic>
        <p:nvPicPr>
          <p:cNvPr id="1027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52400"/>
            <a:ext cx="3124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  <p:sldLayoutId id="2147484063" r:id="rId5"/>
    <p:sldLayoutId id="2147484064" r:id="rId6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86600" y="6477000"/>
            <a:ext cx="16002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sz="900" smtClean="0">
                <a:solidFill>
                  <a:srgbClr val="BCBDC0"/>
                </a:solidFill>
                <a:latin typeface="Arial Narrow" pitchFamily="34" charset="0"/>
              </a:rPr>
              <a:t>TITLE  |  </a:t>
            </a:r>
            <a:fld id="{2CCABC46-F15F-4F15-909D-CF9F264A0F21}" type="slidenum">
              <a:rPr lang="en-US" sz="900" smtClean="0">
                <a:solidFill>
                  <a:srgbClr val="BCBDC0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r>
              <a:rPr lang="en-US" sz="900" smtClean="0">
                <a:solidFill>
                  <a:srgbClr val="BCBDC0"/>
                </a:solidFill>
                <a:latin typeface="Arial Narrow" pitchFamily="34" charset="0"/>
              </a:rPr>
              <a:t>  </a:t>
            </a:r>
            <a:endParaRPr lang="en-US" sz="900" smtClean="0">
              <a:solidFill>
                <a:srgbClr val="958D85"/>
              </a:solidFill>
              <a:latin typeface="Arial Narrow" pitchFamily="34" charset="0"/>
            </a:endParaRPr>
          </a:p>
        </p:txBody>
      </p:sp>
      <p:pic>
        <p:nvPicPr>
          <p:cNvPr id="2051" name="Picture 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65" r:id="rId1"/>
    <p:sldLayoutId id="2147484066" r:id="rId2"/>
    <p:sldLayoutId id="2147484067" r:id="rId3"/>
    <p:sldLayoutId id="2147484068" r:id="rId4"/>
    <p:sldLayoutId id="2147484069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  <p:sldLayoutId id="2147484052" r:id="rId13"/>
    <p:sldLayoutId id="2147484070" r:id="rId14"/>
    <p:sldLayoutId id="2147484071" r:id="rId15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62800" y="6477000"/>
            <a:ext cx="15240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sz="900" smtClean="0">
                <a:solidFill>
                  <a:srgbClr val="BCBDC0"/>
                </a:solidFill>
                <a:latin typeface="Arial Narrow" pitchFamily="34" charset="0"/>
              </a:rPr>
              <a:t>TITLE |  </a:t>
            </a:r>
            <a:fld id="{9068EFDA-9A62-431A-A144-D9067DE43916}" type="slidenum">
              <a:rPr lang="en-US" sz="900" smtClean="0">
                <a:solidFill>
                  <a:srgbClr val="BCBDC0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r>
              <a:rPr lang="en-US" sz="900" smtClean="0">
                <a:solidFill>
                  <a:srgbClr val="BCBDC0"/>
                </a:solidFill>
                <a:latin typeface="Arial Narrow" pitchFamily="34" charset="0"/>
              </a:rPr>
              <a:t>  </a:t>
            </a:r>
            <a:endParaRPr lang="en-US" sz="900" smtClean="0">
              <a:solidFill>
                <a:srgbClr val="958D85"/>
              </a:solidFill>
              <a:latin typeface="Arial Narrow" pitchFamily="34" charset="0"/>
            </a:endParaRPr>
          </a:p>
        </p:txBody>
      </p:sp>
      <p:pic>
        <p:nvPicPr>
          <p:cNvPr id="3075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72" r:id="rId1"/>
    <p:sldLayoutId id="2147484073" r:id="rId2"/>
    <p:sldLayoutId id="2147484074" r:id="rId3"/>
    <p:sldLayoutId id="2147484075" r:id="rId4"/>
    <p:sldLayoutId id="2147484076" r:id="rId5"/>
    <p:sldLayoutId id="2147484077" r:id="rId6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078" r:id="rId1"/>
    <p:sldLayoutId id="2147484079" r:id="rId2"/>
    <p:sldLayoutId id="2147484080" r:id="rId3"/>
    <p:sldLayoutId id="2147484081" r:id="rId4"/>
    <p:sldLayoutId id="2147484082" r:id="rId5"/>
    <p:sldLayoutId id="2147484083" r:id="rId6"/>
    <p:sldLayoutId id="2147484053" r:id="rId7"/>
    <p:sldLayoutId id="2147484054" r:id="rId8"/>
    <p:sldLayoutId id="2147484055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RotaryMBS_RG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3" y="5926138"/>
            <a:ext cx="16065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1287463"/>
          </a:xfrm>
          <a:prstGeom prst="rect">
            <a:avLst/>
          </a:prstGeom>
          <a:solidFill>
            <a:srgbClr val="005DAA"/>
          </a:solidFill>
          <a:ln>
            <a:solidFill>
              <a:srgbClr val="4F81B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 sz="1800" dirty="0">
              <a:solidFill>
                <a:srgbClr val="FFFFFF"/>
              </a:solidFill>
              <a:ea typeface="MS PGothic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RotaryMBS_RGB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3" y="5926138"/>
            <a:ext cx="16065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1287463"/>
          </a:xfrm>
          <a:prstGeom prst="rect">
            <a:avLst/>
          </a:prstGeom>
          <a:solidFill>
            <a:srgbClr val="005DAA"/>
          </a:solidFill>
          <a:ln>
            <a:solidFill>
              <a:srgbClr val="4F81B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 sz="1800" dirty="0">
              <a:solidFill>
                <a:srgbClr val="FFFFFF"/>
              </a:solidFill>
              <a:ea typeface="MS PGothic" pitchFamily="34" charset="-128"/>
            </a:endParaRPr>
          </a:p>
        </p:txBody>
      </p:sp>
      <p:pic>
        <p:nvPicPr>
          <p:cNvPr id="5124" name="Resim 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6165850"/>
            <a:ext cx="27146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8" r:id="rId1"/>
    <p:sldLayoutId id="2147484084" r:id="rId2"/>
    <p:sldLayoutId id="2147484085" r:id="rId3"/>
    <p:sldLayoutId id="2147484086" r:id="rId4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otaryMBS_RGB.pn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263" y="5926138"/>
            <a:ext cx="16065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1287463"/>
          </a:xfrm>
          <a:prstGeom prst="rect">
            <a:avLst/>
          </a:prstGeom>
          <a:solidFill>
            <a:srgbClr val="005DAA"/>
          </a:solidFill>
          <a:ln>
            <a:solidFill>
              <a:srgbClr val="4F81B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lang="en-US" sz="1800" dirty="0">
              <a:solidFill>
                <a:srgbClr val="FFFFFF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26497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8" r:id="rId1"/>
    <p:sldLayoutId id="2147484090" r:id="rId2"/>
    <p:sldLayoutId id="2147484091" r:id="rId3"/>
    <p:sldLayoutId id="2147484092" r:id="rId4"/>
    <p:sldLayoutId id="2147484093" r:id="rId5"/>
    <p:sldLayoutId id="2147484094" r:id="rId6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3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56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4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4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4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4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4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8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4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-381000" y="3429000"/>
            <a:ext cx="9753600" cy="990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5843" name="Rectangle 10"/>
          <p:cNvSpPr txBox="1">
            <a:spLocks noChangeArrowheads="1"/>
          </p:cNvSpPr>
          <p:nvPr/>
        </p:nvSpPr>
        <p:spPr bwMode="auto">
          <a:xfrm>
            <a:off x="457200" y="3581400"/>
            <a:ext cx="68580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spcAft>
                <a:spcPts val="2400"/>
              </a:spcAft>
            </a:pPr>
            <a:r>
              <a:rPr lang="tr-TR" altLang="tr-TR" sz="3200" dirty="0" smtClean="0">
                <a:solidFill>
                  <a:schemeClr val="bg1"/>
                </a:solidFill>
                <a:latin typeface="Arial Narrow Bold" pitchFamily="-84" charset="0"/>
              </a:rPr>
              <a:t>YOUR REGIONAL SUPPORT TEAM</a:t>
            </a:r>
            <a:r>
              <a:rPr lang="en-US" altLang="tr-TR" sz="3200" dirty="0" smtClean="0">
                <a:solidFill>
                  <a:srgbClr val="01B4E7"/>
                </a:solidFill>
                <a:latin typeface="Georgia" pitchFamily="18" charset="0"/>
              </a:rPr>
              <a:t> </a:t>
            </a:r>
            <a:endParaRPr lang="en-US" altLang="tr-TR" sz="3200" dirty="0">
              <a:solidFill>
                <a:srgbClr val="01B4E7"/>
              </a:solidFill>
              <a:latin typeface="Georgia" pitchFamily="18" charset="0"/>
            </a:endParaRPr>
          </a:p>
          <a:p>
            <a:pPr eaLnBrk="1" hangingPunct="1"/>
            <a:r>
              <a:rPr lang="tr-TR" altLang="tr-TR" sz="2000" dirty="0">
                <a:solidFill>
                  <a:srgbClr val="01B4E7"/>
                </a:solidFill>
                <a:latin typeface="Georgia" pitchFamily="18" charset="0"/>
              </a:rPr>
              <a:t>10 </a:t>
            </a:r>
            <a:r>
              <a:rPr lang="tr-TR" altLang="tr-TR" sz="2000" dirty="0" err="1">
                <a:solidFill>
                  <a:srgbClr val="01B4E7"/>
                </a:solidFill>
                <a:latin typeface="Georgia" pitchFamily="18" charset="0"/>
              </a:rPr>
              <a:t>September</a:t>
            </a:r>
            <a:r>
              <a:rPr lang="tr-TR" altLang="tr-TR" sz="2000" dirty="0">
                <a:solidFill>
                  <a:srgbClr val="01B4E7"/>
                </a:solidFill>
                <a:latin typeface="Georgia" pitchFamily="18" charset="0"/>
              </a:rPr>
              <a:t> </a:t>
            </a:r>
            <a:r>
              <a:rPr lang="tr-TR" altLang="tr-TR" sz="2000" dirty="0" smtClean="0">
                <a:solidFill>
                  <a:srgbClr val="01B4E7"/>
                </a:solidFill>
                <a:latin typeface="Georgia" pitchFamily="18" charset="0"/>
              </a:rPr>
              <a:t>2015</a:t>
            </a:r>
            <a:br>
              <a:rPr lang="tr-TR" altLang="tr-TR" sz="2000" dirty="0" smtClean="0">
                <a:solidFill>
                  <a:srgbClr val="01B4E7"/>
                </a:solidFill>
                <a:latin typeface="Georgia" pitchFamily="18" charset="0"/>
              </a:rPr>
            </a:br>
            <a:r>
              <a:rPr lang="tr-TR" altLang="tr-TR" sz="2000" dirty="0" smtClean="0">
                <a:solidFill>
                  <a:srgbClr val="01B4E7"/>
                </a:solidFill>
                <a:latin typeface="Georgia" pitchFamily="18" charset="0"/>
              </a:rPr>
              <a:t>RPIC </a:t>
            </a:r>
            <a:r>
              <a:rPr lang="tr-TR" altLang="tr-TR" sz="2000" dirty="0" err="1" smtClean="0">
                <a:solidFill>
                  <a:srgbClr val="01B4E7"/>
                </a:solidFill>
                <a:latin typeface="Georgia" pitchFamily="18" charset="0"/>
              </a:rPr>
              <a:t>Günes</a:t>
            </a:r>
            <a:r>
              <a:rPr lang="tr-TR" altLang="tr-TR" sz="2000" smtClean="0">
                <a:solidFill>
                  <a:srgbClr val="01B4E7"/>
                </a:solidFill>
                <a:latin typeface="Georgia" pitchFamily="18" charset="0"/>
              </a:rPr>
              <a:t> Ertas</a:t>
            </a:r>
            <a:endParaRPr lang="en-US" altLang="tr-TR" sz="2000" dirty="0">
              <a:solidFill>
                <a:srgbClr val="01B4E7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-468560" y="1318636"/>
            <a:ext cx="8229600" cy="3962400"/>
          </a:xfrm>
        </p:spPr>
        <p:txBody>
          <a:bodyPr/>
          <a:lstStyle/>
          <a:p>
            <a:pPr lvl="1"/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2"/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Facilitator</a:t>
            </a:r>
          </a:p>
          <a:p>
            <a:pPr lvl="2"/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 Motivator</a:t>
            </a:r>
          </a:p>
          <a:p>
            <a:pPr lvl="2"/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 Consultant</a:t>
            </a:r>
          </a:p>
          <a:p>
            <a:pPr lvl="2"/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 Resource</a:t>
            </a:r>
          </a:p>
          <a:p>
            <a:pPr lvl="2"/>
            <a:endParaRPr lang="en-US" dirty="0" smtClean="0"/>
          </a:p>
          <a:p>
            <a:pPr lvl="3">
              <a:buNone/>
            </a:pPr>
            <a:endParaRPr lang="en-US" dirty="0" smtClean="0"/>
          </a:p>
          <a:p>
            <a:pPr lvl="3"/>
            <a:endParaRPr lang="en-US" dirty="0" smtClean="0"/>
          </a:p>
        </p:txBody>
      </p:sp>
      <p:pic>
        <p:nvPicPr>
          <p:cNvPr id="7" name="Picture 6" descr="Two people Club Meeting (med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1676400"/>
            <a:ext cx="5448300" cy="3632200"/>
          </a:xfrm>
          <a:prstGeom prst="rect">
            <a:avLst/>
          </a:prstGeom>
          <a:ln w="12700" cap="sq" cmpd="sng" algn="ctr">
            <a:solidFill>
              <a:schemeClr val="bg1">
                <a:lumMod val="6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Two Rotarians (Med) 20100617_CA_514 co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9300" y="4495800"/>
            <a:ext cx="2971800" cy="1984616"/>
          </a:xfrm>
          <a:prstGeom prst="rect">
            <a:avLst/>
          </a:prstGeom>
          <a:ln w="12700" cap="sq" cmpd="sng" algn="ctr">
            <a:solidFill>
              <a:schemeClr val="bg1">
                <a:lumMod val="6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ROLE OF COORDINATORS</a:t>
            </a: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18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51520" y="1685980"/>
            <a:ext cx="4114800" cy="4929982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Supporting</a:t>
            </a:r>
            <a:r>
              <a:rPr lang="tr-TR" sz="28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tr-TR" sz="2800" dirty="0" err="1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District</a:t>
            </a:r>
            <a:r>
              <a:rPr lang="tr-TR" sz="28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tr-TR" sz="2800" dirty="0" err="1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and</a:t>
            </a:r>
            <a:r>
              <a:rPr lang="tr-TR" sz="28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 Club </a:t>
            </a:r>
            <a:r>
              <a:rPr lang="tr-TR" sz="2800" dirty="0" err="1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Leaders</a:t>
            </a:r>
            <a:r>
              <a:rPr lang="tr-TR" sz="28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 in </a:t>
            </a:r>
            <a:r>
              <a:rPr lang="tr-TR" sz="2800" dirty="0" err="1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Developing</a:t>
            </a:r>
            <a:r>
              <a:rPr lang="tr-TR" sz="28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tr-TR" sz="2800" dirty="0" err="1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Stronger</a:t>
            </a:r>
            <a:r>
              <a:rPr lang="tr-TR" sz="28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, </a:t>
            </a:r>
            <a:r>
              <a:rPr lang="tr-TR" sz="2800" dirty="0" err="1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more</a:t>
            </a:r>
            <a:r>
              <a:rPr lang="tr-TR" sz="28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tr-TR" sz="2800" dirty="0" err="1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dynamic</a:t>
            </a:r>
            <a:r>
              <a:rPr lang="tr-TR" sz="28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tr-TR" sz="2800" dirty="0" err="1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and</a:t>
            </a:r>
            <a:r>
              <a:rPr lang="tr-TR" sz="28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tr-TR" sz="2800" dirty="0" err="1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more</a:t>
            </a:r>
            <a:r>
              <a:rPr lang="tr-TR" sz="28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tr-TR" sz="2800" dirty="0" err="1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effective</a:t>
            </a:r>
            <a:r>
              <a:rPr lang="tr-TR" sz="28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Clubs</a:t>
            </a:r>
          </a:p>
        </p:txBody>
      </p:sp>
      <p:pic>
        <p:nvPicPr>
          <p:cNvPr id="6" name="Picture 5" descr="Supporting a House Pole 20050207_TH_05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028700"/>
            <a:ext cx="3733800" cy="5600700"/>
          </a:xfrm>
          <a:prstGeom prst="rect">
            <a:avLst/>
          </a:prstGeom>
          <a:ln w="9525" cap="sq" cmpd="sng" algn="ctr">
            <a:solidFill>
              <a:schemeClr val="bg1">
                <a:lumMod val="6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KEY RESPONSABİLİTİES</a:t>
            </a: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681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2287" y="1412776"/>
            <a:ext cx="8472487" cy="47259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TW" altLang="en-US" dirty="0" smtClean="0">
              <a:ea typeface="新細明體" pitchFamily="18" charset="-120"/>
            </a:endParaRPr>
          </a:p>
          <a:p>
            <a:pPr eaLnBrk="1" hangingPunct="1"/>
            <a:endParaRPr lang="zh-TW" altLang="en-US" dirty="0" smtClean="0">
              <a:ea typeface="新細明體" pitchFamily="18" charset="-12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TW" altLang="en-US" dirty="0" smtClean="0">
                <a:ea typeface="新細明體" pitchFamily="18" charset="-120"/>
              </a:rPr>
              <a:t>                  </a:t>
            </a:r>
            <a:endParaRPr lang="en-US" altLang="zh-TW" sz="4400" dirty="0" smtClean="0">
              <a:ea typeface="新細明體" pitchFamily="18" charset="-12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GOALS</a:t>
            </a: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0"/>
            <a:ext cx="53524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14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2287" y="1412776"/>
            <a:ext cx="8472487" cy="47259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TW" altLang="en-US" dirty="0" smtClean="0">
              <a:ea typeface="新細明體" pitchFamily="18" charset="-120"/>
            </a:endParaRPr>
          </a:p>
          <a:p>
            <a:pPr eaLnBrk="1" hangingPunct="1"/>
            <a:endParaRPr lang="zh-TW" altLang="en-US" dirty="0" smtClean="0">
              <a:ea typeface="新細明體" pitchFamily="18" charset="-12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TW" altLang="en-US" dirty="0" smtClean="0">
                <a:ea typeface="新細明體" pitchFamily="18" charset="-120"/>
              </a:rPr>
              <a:t>                  </a:t>
            </a:r>
            <a:endParaRPr lang="en-US" altLang="zh-TW" sz="4400" dirty="0" smtClean="0">
              <a:ea typeface="新細明體" pitchFamily="18" charset="-12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GOALS</a:t>
            </a: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679" y="0"/>
            <a:ext cx="51263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87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2287" y="1412776"/>
            <a:ext cx="8472487" cy="47259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TW" altLang="en-US" dirty="0" smtClean="0">
              <a:ea typeface="新細明體" pitchFamily="18" charset="-120"/>
            </a:endParaRPr>
          </a:p>
          <a:p>
            <a:pPr eaLnBrk="1" hangingPunct="1"/>
            <a:endParaRPr lang="zh-TW" altLang="en-US" dirty="0" smtClean="0">
              <a:ea typeface="新細明體" pitchFamily="18" charset="-12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TW" altLang="en-US" dirty="0" smtClean="0">
                <a:ea typeface="新細明體" pitchFamily="18" charset="-120"/>
              </a:rPr>
              <a:t>                  </a:t>
            </a:r>
            <a:endParaRPr lang="en-US" altLang="zh-TW" sz="4400" dirty="0" smtClean="0">
              <a:ea typeface="新細明體" pitchFamily="18" charset="-12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GOALS</a:t>
            </a: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216" y="9317"/>
            <a:ext cx="51417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79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2287" y="1412776"/>
            <a:ext cx="8472487" cy="47259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TW" altLang="en-US" dirty="0" smtClean="0">
              <a:ea typeface="新細明體" pitchFamily="18" charset="-120"/>
            </a:endParaRPr>
          </a:p>
          <a:p>
            <a:pPr eaLnBrk="1" hangingPunct="1"/>
            <a:endParaRPr lang="zh-TW" altLang="en-US" dirty="0" smtClean="0">
              <a:ea typeface="新細明體" pitchFamily="18" charset="-12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TW" altLang="en-US" dirty="0" smtClean="0">
                <a:ea typeface="新細明體" pitchFamily="18" charset="-120"/>
              </a:rPr>
              <a:t>                  </a:t>
            </a:r>
            <a:endParaRPr lang="en-US" altLang="zh-TW" sz="4400" dirty="0" smtClean="0">
              <a:ea typeface="新細明體" pitchFamily="18" charset="-12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GOALS</a:t>
            </a: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01" y="15037"/>
            <a:ext cx="51538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17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REPORTS TO RI</a:t>
            </a:r>
          </a:p>
          <a:p>
            <a:pPr defTabSz="457200" eaLnBrk="1" hangingPunct="1">
              <a:lnSpc>
                <a:spcPct val="80000"/>
              </a:lnSpc>
            </a:pP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470" y="914400"/>
            <a:ext cx="543306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7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REPORTS TO RI</a:t>
            </a:r>
          </a:p>
          <a:p>
            <a:pPr defTabSz="457200" eaLnBrk="1" hangingPunct="1">
              <a:lnSpc>
                <a:spcPct val="80000"/>
              </a:lnSpc>
            </a:pP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0" y="1916832"/>
            <a:ext cx="3583831" cy="345638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944548"/>
            <a:ext cx="4685104" cy="589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79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REPORTS TO RI</a:t>
            </a:r>
          </a:p>
          <a:p>
            <a:pPr defTabSz="457200" eaLnBrk="1" hangingPunct="1">
              <a:lnSpc>
                <a:spcPct val="80000"/>
              </a:lnSpc>
            </a:pP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3661666" cy="280831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908720"/>
            <a:ext cx="3844174" cy="2765203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120" y="2708920"/>
            <a:ext cx="3183844" cy="3989824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310" y="2977096"/>
            <a:ext cx="2854712" cy="3785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29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REPORTS TO RI</a:t>
            </a:r>
          </a:p>
          <a:p>
            <a:pPr defTabSz="457200" eaLnBrk="1" hangingPunct="1">
              <a:lnSpc>
                <a:spcPct val="80000"/>
              </a:lnSpc>
            </a:pP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342" y="908720"/>
            <a:ext cx="3670042" cy="3312368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217" y="116632"/>
            <a:ext cx="3847283" cy="5140766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501008"/>
            <a:ext cx="3608034" cy="2440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78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400" b="1" dirty="0" smtClean="0">
                <a:solidFill>
                  <a:prstClr val="white"/>
                </a:solidFill>
                <a:latin typeface="Arial Narrow Bold" pitchFamily="-84" charset="0"/>
              </a:rPr>
              <a:t>ZONE 20B  TEAM 2015-2016</a:t>
            </a:r>
            <a:endParaRPr lang="en-US" sz="34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72584"/>
            <a:ext cx="6188028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0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2708920"/>
            <a:ext cx="5715000" cy="3112851"/>
          </a:xfrm>
          <a:prstGeom prst="rect">
            <a:avLst/>
          </a:prstGeom>
          <a:ln w="12700" cap="sq" cmpd="sng" algn="ctr">
            <a:solidFill>
              <a:schemeClr val="bg1">
                <a:lumMod val="6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 descr="Screen shot 2014-01-16 at 7.23.13 A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3256" y="1340768"/>
            <a:ext cx="6248400" cy="3699181"/>
          </a:xfrm>
          <a:prstGeom prst="rect">
            <a:avLst/>
          </a:prstGeom>
          <a:ln w="9525" cap="sq" cmpd="sng" algn="ctr">
            <a:solidFill>
              <a:schemeClr val="bg1">
                <a:lumMod val="6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ROTARY CLUB CENTRAL</a:t>
            </a: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27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§"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 WHAT</a:t>
            </a:r>
          </a:p>
          <a:p>
            <a:pPr>
              <a:buFont typeface="Wingdings" charset="2"/>
              <a:buChar char="§"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 HOW</a:t>
            </a:r>
          </a:p>
          <a:p>
            <a:pPr>
              <a:buFont typeface="Wingdings" charset="2"/>
              <a:buChar char="§"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 WHY</a:t>
            </a:r>
          </a:p>
          <a:p>
            <a:pPr>
              <a:buFont typeface="Wingdings" charset="2"/>
              <a:buChar char="§"/>
            </a:pPr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 WHEN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1447800"/>
            <a:ext cx="5410200" cy="233867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sq" cmpd="sng" algn="ctr">
            <a:solidFill>
              <a:schemeClr val="bg1">
                <a:lumMod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150" y="4214588"/>
            <a:ext cx="5422900" cy="188123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7600" y="3733800"/>
            <a:ext cx="4953000" cy="148270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1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ROTARY CLUB CENTRAL</a:t>
            </a:r>
          </a:p>
          <a:p>
            <a:pPr defTabSz="457200" eaLnBrk="1" hangingPunct="1">
              <a:lnSpc>
                <a:spcPct val="80000"/>
              </a:lnSpc>
            </a:pP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19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638800" y="1447800"/>
            <a:ext cx="3276600" cy="5410200"/>
          </a:xfrm>
        </p:spPr>
        <p:txBody>
          <a:bodyPr/>
          <a:lstStyle/>
          <a:p>
            <a:pPr marL="457200" indent="-457200">
              <a:spcBef>
                <a:spcPts val="0"/>
              </a:spcBef>
              <a:spcAft>
                <a:spcPts val="1200"/>
              </a:spcAft>
              <a:buFont typeface="Wingdings" charset="2"/>
              <a:buChar char="§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Consult </a:t>
            </a:r>
            <a:r>
              <a:rPr lang="en-US" sz="2400" b="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more effectively</a:t>
            </a:r>
          </a:p>
          <a:p>
            <a:pPr marL="457200" indent="-457200">
              <a:spcBef>
                <a:spcPts val="0"/>
              </a:spcBef>
              <a:spcAft>
                <a:spcPts val="1200"/>
              </a:spcAft>
              <a:buFont typeface="Wingdings" charset="2"/>
              <a:buChar char="§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Offer </a:t>
            </a:r>
            <a:r>
              <a:rPr lang="en-US" sz="2400" b="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new perspectives</a:t>
            </a:r>
          </a:p>
          <a:p>
            <a:pPr marL="457200" indent="-457200">
              <a:spcBef>
                <a:spcPts val="0"/>
              </a:spcBef>
              <a:spcAft>
                <a:spcPts val="1200"/>
              </a:spcAft>
              <a:buFont typeface="Wingdings" charset="2"/>
              <a:buChar char="§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Provide </a:t>
            </a:r>
            <a:r>
              <a:rPr lang="en-US" sz="2400" b="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support for identified needs</a:t>
            </a:r>
          </a:p>
          <a:p>
            <a:pPr marL="457200" indent="-457200">
              <a:spcBef>
                <a:spcPts val="0"/>
              </a:spcBef>
              <a:spcAft>
                <a:spcPts val="1200"/>
              </a:spcAft>
              <a:buFont typeface="Wingdings" charset="2"/>
              <a:buChar char="§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Build </a:t>
            </a:r>
            <a:r>
              <a:rPr lang="en-US" sz="2400" b="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foundation for training</a:t>
            </a:r>
          </a:p>
          <a:p>
            <a:pPr marL="457200" indent="-457200">
              <a:spcBef>
                <a:spcPts val="0"/>
              </a:spcBef>
              <a:spcAft>
                <a:spcPts val="1200"/>
              </a:spcAft>
              <a:buFont typeface="Wingdings" charset="2"/>
              <a:buChar char="§"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Initiate </a:t>
            </a:r>
            <a:r>
              <a:rPr lang="en-US" sz="2400" b="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communications</a:t>
            </a:r>
          </a:p>
        </p:txBody>
      </p:sp>
      <p:pic>
        <p:nvPicPr>
          <p:cNvPr id="6" name="Picture 5" descr="Table Group Club Meeting 20091120_CA_13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905000"/>
            <a:ext cx="5143500" cy="3429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642385" y="5661247"/>
            <a:ext cx="746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i="1" dirty="0">
                <a:solidFill>
                  <a:prstClr val="black"/>
                </a:solidFill>
                <a:latin typeface="Georgia"/>
                <a:ea typeface="+mn-ea"/>
                <a:cs typeface="Georgia"/>
              </a:rPr>
              <a:t>Result: stronger and more effective clubs &amp; districts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ROTARY CLUB CENTRAL</a:t>
            </a: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84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ROTARY CLUB CENTRAL</a:t>
            </a:r>
          </a:p>
          <a:p>
            <a:pPr defTabSz="457200" eaLnBrk="1" hangingPunct="1">
              <a:lnSpc>
                <a:spcPct val="80000"/>
              </a:lnSpc>
            </a:pP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840707"/>
            <a:ext cx="5966460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50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ROTARY CLUB CENTRAL</a:t>
            </a:r>
          </a:p>
          <a:p>
            <a:pPr defTabSz="457200" eaLnBrk="1" hangingPunct="1">
              <a:lnSpc>
                <a:spcPct val="80000"/>
              </a:lnSpc>
            </a:pP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147" y="770361"/>
            <a:ext cx="5541208" cy="595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19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ROTARY CLUB CENTRAL</a:t>
            </a:r>
          </a:p>
          <a:p>
            <a:pPr defTabSz="457200" eaLnBrk="1" hangingPunct="1">
              <a:lnSpc>
                <a:spcPct val="80000"/>
              </a:lnSpc>
            </a:pP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440154"/>
            <a:ext cx="5974080" cy="404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29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ROTARY CLUB CENTRAL</a:t>
            </a:r>
          </a:p>
          <a:p>
            <a:pPr defTabSz="457200" eaLnBrk="1" hangingPunct="1">
              <a:lnSpc>
                <a:spcPct val="80000"/>
              </a:lnSpc>
            </a:pP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3268"/>
            <a:ext cx="5237172" cy="599882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985" y="833092"/>
            <a:ext cx="3888432" cy="5907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18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ROTARY CLUB CENTRAL</a:t>
            </a:r>
          </a:p>
          <a:p>
            <a:pPr defTabSz="457200" eaLnBrk="1" hangingPunct="1">
              <a:lnSpc>
                <a:spcPct val="80000"/>
              </a:lnSpc>
            </a:pP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836712"/>
            <a:ext cx="3890358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35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ROTARY CLUB CENTRAL</a:t>
            </a:r>
            <a:b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</a:b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Public Image </a:t>
            </a:r>
            <a:r>
              <a:rPr lang="tr-TR" sz="3600" b="1" dirty="0" err="1" smtClean="0">
                <a:solidFill>
                  <a:prstClr val="white"/>
                </a:solidFill>
                <a:latin typeface="Arial Narrow Bold" pitchFamily="-84" charset="0"/>
              </a:rPr>
              <a:t>Goals</a:t>
            </a: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 in </a:t>
            </a:r>
            <a:r>
              <a:rPr lang="tr-TR" sz="3600" b="1" dirty="0" err="1" smtClean="0">
                <a:solidFill>
                  <a:prstClr val="white"/>
                </a:solidFill>
                <a:latin typeface="Arial Narrow Bold" pitchFamily="-84" charset="0"/>
              </a:rPr>
              <a:t>Zone</a:t>
            </a: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 20B</a:t>
            </a:r>
            <a:b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</a:br>
            <a:endParaRPr lang="tr-TR" sz="3600" b="1" dirty="0" smtClean="0">
              <a:solidFill>
                <a:prstClr val="white"/>
              </a:solidFill>
              <a:latin typeface="Arial Narrow Bold" pitchFamily="-84" charset="0"/>
            </a:endParaRPr>
          </a:p>
          <a:p>
            <a:pPr defTabSz="457200" eaLnBrk="1" hangingPunct="1">
              <a:lnSpc>
                <a:spcPct val="80000"/>
              </a:lnSpc>
            </a:pP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276" y="1308231"/>
            <a:ext cx="6588224" cy="554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95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ROTARY CLUB CENTRAL</a:t>
            </a:r>
            <a:b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</a:b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Public Image </a:t>
            </a:r>
            <a:r>
              <a:rPr lang="tr-TR" sz="3600" b="1" dirty="0" err="1" smtClean="0">
                <a:solidFill>
                  <a:prstClr val="white"/>
                </a:solidFill>
                <a:latin typeface="Arial Narrow Bold" pitchFamily="-84" charset="0"/>
              </a:rPr>
              <a:t>Goals</a:t>
            </a: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 in </a:t>
            </a:r>
            <a:r>
              <a:rPr lang="tr-TR" sz="3600" b="1" dirty="0" err="1" smtClean="0">
                <a:solidFill>
                  <a:prstClr val="white"/>
                </a:solidFill>
                <a:latin typeface="Arial Narrow Bold" pitchFamily="-84" charset="0"/>
              </a:rPr>
              <a:t>District</a:t>
            </a: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 2482</a:t>
            </a:r>
            <a:b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</a:br>
            <a:endParaRPr lang="tr-TR" sz="3600" b="1" dirty="0" smtClean="0">
              <a:solidFill>
                <a:prstClr val="white"/>
              </a:solidFill>
              <a:latin typeface="Arial Narrow Bold" pitchFamily="-84" charset="0"/>
            </a:endParaRPr>
          </a:p>
          <a:p>
            <a:pPr defTabSz="457200" eaLnBrk="1" hangingPunct="1">
              <a:lnSpc>
                <a:spcPct val="80000"/>
              </a:lnSpc>
            </a:pP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874" y="1484784"/>
            <a:ext cx="6456126" cy="537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49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2 - Θέση περιεχομένου"/>
          <p:cNvSpPr>
            <a:spLocks noGrp="1"/>
          </p:cNvSpPr>
          <p:nvPr>
            <p:ph idx="1"/>
          </p:nvPr>
        </p:nvSpPr>
        <p:spPr>
          <a:xfrm>
            <a:off x="1115786" y="3603854"/>
            <a:ext cx="8028214" cy="253569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altLang="tr-TR" b="1" dirty="0" smtClean="0"/>
              <a:t> </a:t>
            </a:r>
          </a:p>
          <a:p>
            <a:r>
              <a:rPr lang="tr-TR" altLang="tr-TR" sz="1600" dirty="0" smtClean="0"/>
              <a:t>RPIC Güneş Ertaş 					</a:t>
            </a:r>
            <a:r>
              <a:rPr lang="tr-TR" altLang="tr-TR" sz="1600" dirty="0" err="1" smtClean="0"/>
              <a:t>District</a:t>
            </a:r>
            <a:r>
              <a:rPr lang="tr-TR" altLang="tr-TR" sz="1600" dirty="0" smtClean="0"/>
              <a:t> 2440 </a:t>
            </a:r>
            <a:r>
              <a:rPr lang="tr-TR" altLang="tr-TR" sz="1600" dirty="0" err="1" smtClean="0"/>
              <a:t>Turkey</a:t>
            </a:r>
            <a:endParaRPr lang="tr-TR" altLang="tr-TR" sz="1600" dirty="0" smtClean="0"/>
          </a:p>
          <a:p>
            <a:r>
              <a:rPr lang="tr-TR" altLang="tr-TR" sz="1600" dirty="0" smtClean="0"/>
              <a:t>ARPIC </a:t>
            </a:r>
            <a:r>
              <a:rPr lang="en-US" altLang="tr-TR" sz="1600" dirty="0" smtClean="0"/>
              <a:t>Yasser Assem    </a:t>
            </a:r>
            <a:r>
              <a:rPr lang="tr-TR" altLang="tr-TR" sz="1600" dirty="0" smtClean="0"/>
              <a:t>				</a:t>
            </a:r>
            <a:r>
              <a:rPr lang="tr-TR" altLang="tr-TR" sz="1600" dirty="0" err="1" smtClean="0"/>
              <a:t>District</a:t>
            </a:r>
            <a:r>
              <a:rPr lang="tr-TR" altLang="tr-TR" sz="1600" dirty="0" smtClean="0"/>
              <a:t> </a:t>
            </a:r>
            <a:r>
              <a:rPr lang="en-US" altLang="tr-TR" sz="1600" dirty="0" smtClean="0"/>
              <a:t>2451 Egypt</a:t>
            </a:r>
            <a:endParaRPr lang="tr-TR" altLang="tr-TR" sz="1600" dirty="0" smtClean="0"/>
          </a:p>
          <a:p>
            <a:r>
              <a:rPr lang="tr-TR" altLang="tr-TR" sz="1600" dirty="0" smtClean="0"/>
              <a:t>ARPIC </a:t>
            </a:r>
            <a:r>
              <a:rPr lang="tr-TR" altLang="tr-TR" sz="1600" dirty="0" err="1" smtClean="0"/>
              <a:t>Kevork</a:t>
            </a:r>
            <a:r>
              <a:rPr lang="tr-TR" altLang="tr-TR" sz="1600" dirty="0" smtClean="0"/>
              <a:t> </a:t>
            </a:r>
            <a:r>
              <a:rPr lang="tr-TR" altLang="tr-TR" sz="1600" dirty="0" err="1" smtClean="0"/>
              <a:t>Madhessian</a:t>
            </a:r>
            <a:r>
              <a:rPr lang="tr-TR" altLang="tr-TR" sz="1600" dirty="0" smtClean="0"/>
              <a:t>            		</a:t>
            </a:r>
            <a:r>
              <a:rPr lang="tr-TR" altLang="tr-TR" sz="1600" dirty="0" err="1" smtClean="0"/>
              <a:t>District</a:t>
            </a:r>
            <a:r>
              <a:rPr lang="tr-TR" altLang="tr-TR" sz="1600" dirty="0" smtClean="0"/>
              <a:t> 2452 </a:t>
            </a:r>
            <a:r>
              <a:rPr lang="tr-TR" altLang="tr-TR" sz="1600" dirty="0" err="1" smtClean="0"/>
              <a:t>Cyprus</a:t>
            </a:r>
            <a:endParaRPr lang="tr-TR" altLang="tr-TR" sz="1600" dirty="0" smtClean="0"/>
          </a:p>
          <a:p>
            <a:r>
              <a:rPr lang="tr-TR" altLang="tr-TR" sz="1600" dirty="0" smtClean="0"/>
              <a:t>ARPIC Katerina </a:t>
            </a:r>
            <a:r>
              <a:rPr lang="tr-TR" altLang="tr-TR" sz="1600" dirty="0"/>
              <a:t>Kotsali-Papadimitriou  </a:t>
            </a:r>
            <a:r>
              <a:rPr lang="tr-TR" altLang="tr-TR" sz="1600" dirty="0" smtClean="0"/>
              <a:t>	</a:t>
            </a:r>
            <a:r>
              <a:rPr lang="tr-TR" altLang="tr-TR" sz="1600" dirty="0" err="1" smtClean="0"/>
              <a:t>District</a:t>
            </a:r>
            <a:r>
              <a:rPr lang="tr-TR" altLang="tr-TR" sz="1600" dirty="0" smtClean="0"/>
              <a:t> </a:t>
            </a:r>
            <a:r>
              <a:rPr lang="tr-TR" altLang="tr-TR" sz="1600" dirty="0"/>
              <a:t>2470 </a:t>
            </a:r>
            <a:r>
              <a:rPr lang="tr-TR" altLang="tr-TR" sz="1600" dirty="0" smtClean="0"/>
              <a:t>Greece</a:t>
            </a:r>
          </a:p>
          <a:p>
            <a:r>
              <a:rPr lang="tr-TR" altLang="tr-TR" sz="1600" dirty="0" smtClean="0"/>
              <a:t>ARPIC </a:t>
            </a:r>
            <a:r>
              <a:rPr lang="en-US" altLang="tr-TR" sz="1600" dirty="0" smtClean="0"/>
              <a:t>Boriana Hinova                 </a:t>
            </a:r>
            <a:r>
              <a:rPr lang="tr-TR" altLang="tr-TR" sz="1600" dirty="0" smtClean="0"/>
              <a:t>		</a:t>
            </a:r>
            <a:r>
              <a:rPr lang="tr-TR" altLang="tr-TR" sz="1600" dirty="0" err="1" smtClean="0"/>
              <a:t>District</a:t>
            </a:r>
            <a:r>
              <a:rPr lang="tr-TR" altLang="tr-TR" sz="1600" dirty="0" smtClean="0"/>
              <a:t> </a:t>
            </a:r>
            <a:r>
              <a:rPr lang="en-US" altLang="tr-TR" sz="1600" dirty="0" smtClean="0"/>
              <a:t>2482 </a:t>
            </a:r>
            <a:r>
              <a:rPr lang="tr-TR" altLang="tr-TR" sz="1600" dirty="0" smtClean="0"/>
              <a:t>B</a:t>
            </a:r>
            <a:r>
              <a:rPr lang="en-US" altLang="tr-TR" sz="1600" dirty="0" err="1" smtClean="0"/>
              <a:t>ulgaria</a:t>
            </a:r>
            <a:endParaRPr lang="tr-TR" altLang="tr-TR" sz="1600" dirty="0" smtClean="0"/>
          </a:p>
          <a:p>
            <a:r>
              <a:rPr lang="tr-TR" altLang="tr-TR" sz="1600" dirty="0" smtClean="0"/>
              <a:t>ARPIC </a:t>
            </a:r>
            <a:r>
              <a:rPr lang="tr-TR" altLang="tr-TR" sz="1600" dirty="0" err="1" smtClean="0"/>
              <a:t>Vissarion</a:t>
            </a:r>
            <a:r>
              <a:rPr lang="tr-TR" altLang="tr-TR" sz="1600" dirty="0" smtClean="0"/>
              <a:t> (</a:t>
            </a:r>
            <a:r>
              <a:rPr lang="en-US" altLang="tr-TR" sz="1600" dirty="0" smtClean="0"/>
              <a:t>Aris</a:t>
            </a:r>
            <a:r>
              <a:rPr lang="tr-TR" altLang="tr-TR" sz="1600" dirty="0" smtClean="0"/>
              <a:t>)</a:t>
            </a:r>
            <a:r>
              <a:rPr lang="en-US" altLang="tr-TR" sz="1600" dirty="0" smtClean="0"/>
              <a:t> </a:t>
            </a:r>
            <a:r>
              <a:rPr lang="en-US" altLang="tr-TR" sz="1600" dirty="0" err="1" smtClean="0"/>
              <a:t>Za</a:t>
            </a:r>
            <a:r>
              <a:rPr lang="tr-TR" altLang="tr-TR" sz="1600" dirty="0" smtClean="0"/>
              <a:t>c</a:t>
            </a:r>
            <a:r>
              <a:rPr lang="en-US" altLang="tr-TR" sz="1600" dirty="0" smtClean="0"/>
              <a:t>hos          </a:t>
            </a:r>
            <a:r>
              <a:rPr lang="tr-TR" altLang="tr-TR" sz="1600" dirty="0" smtClean="0"/>
              <a:t>		</a:t>
            </a:r>
            <a:r>
              <a:rPr lang="tr-TR" altLang="tr-TR" sz="1600" dirty="0" err="1" smtClean="0"/>
              <a:t>District</a:t>
            </a:r>
            <a:r>
              <a:rPr lang="tr-TR" altLang="tr-TR" sz="1600" dirty="0" smtClean="0"/>
              <a:t> </a:t>
            </a:r>
            <a:r>
              <a:rPr lang="en-US" altLang="tr-TR" sz="1600" dirty="0" smtClean="0"/>
              <a:t>2484</a:t>
            </a:r>
            <a:r>
              <a:rPr lang="tr-TR" altLang="tr-TR" sz="1600" dirty="0" smtClean="0"/>
              <a:t> </a:t>
            </a:r>
            <a:r>
              <a:rPr lang="en-US" altLang="tr-TR" sz="1600" dirty="0" smtClean="0"/>
              <a:t>Greece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tr-TR" sz="3400" b="1" dirty="0" smtClean="0">
                <a:solidFill>
                  <a:prstClr val="white"/>
                </a:solidFill>
                <a:latin typeface="Arial Narrow Bold" pitchFamily="-84" charset="0"/>
              </a:rPr>
              <a:t>ZONE 20B  TEAM 2015-2016</a:t>
            </a:r>
            <a:endParaRPr lang="en-US" sz="34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98" b="457"/>
          <a:stretch/>
        </p:blipFill>
        <p:spPr bwMode="auto">
          <a:xfrm>
            <a:off x="1735931" y="805714"/>
            <a:ext cx="5191577" cy="32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962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2992437"/>
            <a:ext cx="8766175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FACEBOOK</a:t>
            </a:r>
          </a:p>
          <a:p>
            <a:pPr defTabSz="457200" eaLnBrk="1" hangingPunct="1">
              <a:lnSpc>
                <a:spcPct val="80000"/>
              </a:lnSpc>
            </a:pP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96675"/>
            <a:ext cx="5887265" cy="663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0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2992437"/>
            <a:ext cx="8766175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FACEBOOK</a:t>
            </a:r>
          </a:p>
          <a:p>
            <a:pPr defTabSz="457200" eaLnBrk="1" hangingPunct="1">
              <a:lnSpc>
                <a:spcPct val="80000"/>
              </a:lnSpc>
            </a:pP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391" y="242015"/>
            <a:ext cx="5917609" cy="638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80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ZONE 20B WEB PAGE</a:t>
            </a: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623" y="720602"/>
            <a:ext cx="6549377" cy="612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62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MONTHLY GOVERNOR LETTERS</a:t>
            </a:r>
            <a:b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</a:br>
            <a:r>
              <a:rPr lang="tr-TR" sz="3600" b="1" dirty="0" err="1" smtClean="0">
                <a:solidFill>
                  <a:prstClr val="white"/>
                </a:solidFill>
                <a:latin typeface="Arial Narrow Bold" pitchFamily="-84" charset="0"/>
              </a:rPr>
              <a:t>District</a:t>
            </a: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 2430 </a:t>
            </a:r>
            <a:b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</a:br>
            <a:endParaRPr lang="tr-TR" sz="3600" b="1" dirty="0" smtClean="0">
              <a:solidFill>
                <a:prstClr val="white"/>
              </a:solidFill>
              <a:latin typeface="Arial Narrow Bold" pitchFamily="-84" charset="0"/>
            </a:endParaRPr>
          </a:p>
          <a:p>
            <a:pPr defTabSz="457200" eaLnBrk="1" hangingPunct="1">
              <a:lnSpc>
                <a:spcPct val="80000"/>
              </a:lnSpc>
            </a:pP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198" y="1340768"/>
            <a:ext cx="3940016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93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MONTHLY GOVERNOR LETTERS</a:t>
            </a:r>
            <a:b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</a:br>
            <a:r>
              <a:rPr lang="tr-TR" sz="3600" b="1" dirty="0" err="1" smtClean="0">
                <a:solidFill>
                  <a:prstClr val="white"/>
                </a:solidFill>
                <a:latin typeface="Arial Narrow Bold" pitchFamily="-84" charset="0"/>
              </a:rPr>
              <a:t>District</a:t>
            </a: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 2451 </a:t>
            </a:r>
            <a:b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</a:br>
            <a:endParaRPr lang="tr-TR" sz="3600" b="1" dirty="0" smtClean="0">
              <a:solidFill>
                <a:prstClr val="white"/>
              </a:solidFill>
              <a:latin typeface="Arial Narrow Bold" pitchFamily="-84" charset="0"/>
            </a:endParaRPr>
          </a:p>
          <a:p>
            <a:pPr defTabSz="457200" eaLnBrk="1" hangingPunct="1">
              <a:lnSpc>
                <a:spcPct val="80000"/>
              </a:lnSpc>
            </a:pP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274161"/>
            <a:ext cx="3918484" cy="558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76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MONTHLY GOVERNOR LETTERS</a:t>
            </a:r>
            <a:b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</a:br>
            <a:r>
              <a:rPr lang="tr-TR" sz="3600" b="1" dirty="0" err="1" smtClean="0">
                <a:solidFill>
                  <a:prstClr val="white"/>
                </a:solidFill>
                <a:latin typeface="Arial Narrow Bold" pitchFamily="-84" charset="0"/>
              </a:rPr>
              <a:t>District</a:t>
            </a: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 2452</a:t>
            </a:r>
            <a:b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</a:br>
            <a:endParaRPr lang="tr-TR" sz="3600" b="1" dirty="0" smtClean="0">
              <a:solidFill>
                <a:prstClr val="white"/>
              </a:solidFill>
              <a:latin typeface="Arial Narrow Bold" pitchFamily="-84" charset="0"/>
            </a:endParaRPr>
          </a:p>
          <a:p>
            <a:pPr defTabSz="457200" eaLnBrk="1" hangingPunct="1">
              <a:lnSpc>
                <a:spcPct val="80000"/>
              </a:lnSpc>
            </a:pP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268760"/>
            <a:ext cx="3945346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6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MONTHLY GOVERNOR LETTERS</a:t>
            </a:r>
            <a:b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</a:br>
            <a:r>
              <a:rPr lang="tr-TR" sz="3600" b="1" dirty="0" err="1" smtClean="0">
                <a:solidFill>
                  <a:prstClr val="white"/>
                </a:solidFill>
                <a:latin typeface="Arial Narrow Bold" pitchFamily="-84" charset="0"/>
              </a:rPr>
              <a:t>District</a:t>
            </a: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 2482</a:t>
            </a:r>
            <a:b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</a:br>
            <a:endParaRPr lang="tr-TR" sz="3600" b="1" dirty="0" smtClean="0">
              <a:solidFill>
                <a:prstClr val="white"/>
              </a:solidFill>
              <a:latin typeface="Arial Narrow Bold" pitchFamily="-84" charset="0"/>
            </a:endParaRPr>
          </a:p>
          <a:p>
            <a:pPr defTabSz="457200" eaLnBrk="1" hangingPunct="1">
              <a:lnSpc>
                <a:spcPct val="80000"/>
              </a:lnSpc>
            </a:pP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532" y="1268760"/>
            <a:ext cx="3607934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4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MONTHLY GOVERNOR LETTERS</a:t>
            </a:r>
            <a:b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</a:br>
            <a:r>
              <a:rPr lang="tr-TR" sz="3600" b="1" dirty="0" err="1" smtClean="0">
                <a:solidFill>
                  <a:prstClr val="white"/>
                </a:solidFill>
                <a:latin typeface="Arial Narrow Bold" pitchFamily="-84" charset="0"/>
              </a:rPr>
              <a:t>District</a:t>
            </a: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 2484</a:t>
            </a:r>
            <a:b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</a:br>
            <a:endParaRPr lang="tr-TR" sz="3600" b="1" dirty="0" smtClean="0">
              <a:solidFill>
                <a:prstClr val="white"/>
              </a:solidFill>
              <a:latin typeface="Arial Narrow Bold" pitchFamily="-84" charset="0"/>
            </a:endParaRPr>
          </a:p>
          <a:p>
            <a:pPr defTabSz="457200" eaLnBrk="1" hangingPunct="1">
              <a:lnSpc>
                <a:spcPct val="80000"/>
              </a:lnSpc>
            </a:pP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340768"/>
            <a:ext cx="4146979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79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ZONE 20B NEWSLETTER</a:t>
            </a: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510" y="1402080"/>
            <a:ext cx="4792980" cy="405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1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>
                <a:solidFill>
                  <a:prstClr val="white"/>
                </a:solidFill>
                <a:latin typeface="Arial Narrow Bold" pitchFamily="-84" charset="0"/>
              </a:rPr>
              <a:t>R</a:t>
            </a: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ESOURCES</a:t>
            </a: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918" y="980728"/>
            <a:ext cx="4453104" cy="5755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1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4 - Εικόνα" descr="_DSC528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60" b="14146"/>
          <a:stretch>
            <a:fillRect/>
          </a:stretch>
        </p:blipFill>
        <p:spPr bwMode="auto">
          <a:xfrm>
            <a:off x="1934159" y="3192462"/>
            <a:ext cx="7209842" cy="366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3 - Εικόνα" descr="_DSC598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9" t="8536" b="10370"/>
          <a:stretch>
            <a:fillRect/>
          </a:stretch>
        </p:blipFill>
        <p:spPr bwMode="auto">
          <a:xfrm>
            <a:off x="0" y="1317172"/>
            <a:ext cx="4861729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PUBLIC IMAGE SEMINAR – ATHENS – 13-14 APRIL 2013</a:t>
            </a: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13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6632"/>
            <a:ext cx="3168352" cy="117892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0"/>
            <a:ext cx="4366931" cy="6610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01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>
                <a:solidFill>
                  <a:prstClr val="white"/>
                </a:solidFill>
                <a:latin typeface="Arial Narrow Bold" pitchFamily="-84" charset="0"/>
              </a:rPr>
              <a:t>R</a:t>
            </a: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ESOURCES</a:t>
            </a: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834" y="9622"/>
            <a:ext cx="5251824" cy="68580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3" y="2217781"/>
            <a:ext cx="4610100" cy="276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92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257_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6" t="5740" r="10617" b="6071"/>
          <a:stretch>
            <a:fillRect/>
          </a:stretch>
        </p:blipFill>
        <p:spPr bwMode="auto">
          <a:xfrm>
            <a:off x="0" y="1534359"/>
            <a:ext cx="2806452" cy="2939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515_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42" t="3371" r="16783" b="4271"/>
          <a:stretch>
            <a:fillRect/>
          </a:stretch>
        </p:blipFill>
        <p:spPr bwMode="auto">
          <a:xfrm>
            <a:off x="6561594" y="1628800"/>
            <a:ext cx="2691263" cy="3341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504" y="1347362"/>
            <a:ext cx="4264961" cy="5510638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PUBLICATIONS</a:t>
            </a: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271030"/>
            <a:ext cx="1562783" cy="220978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055" y="3751521"/>
            <a:ext cx="1538788" cy="219590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417" y="52647"/>
            <a:ext cx="1470083" cy="2094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09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PUBLICATIONS</a:t>
            </a: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15" y="1017691"/>
            <a:ext cx="3600401" cy="2776177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628800"/>
            <a:ext cx="4762284" cy="3672408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143814"/>
            <a:ext cx="3563888" cy="2527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2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89108" y="225449"/>
            <a:ext cx="8763917" cy="8748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800" b="1" i="0" kern="1200" spc="-150" baseline="0">
                <a:solidFill>
                  <a:srgbClr val="005DAA"/>
                </a:solidFill>
                <a:latin typeface="Arial Narrow Bold"/>
                <a:ea typeface="+mj-ea"/>
                <a:cs typeface="Arial Narrow Bold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3600" spc="0" dirty="0" smtClean="0">
                <a:solidFill>
                  <a:prstClr val="white"/>
                </a:solidFill>
              </a:rPr>
              <a:t>P</a:t>
            </a:r>
            <a:r>
              <a:rPr lang="tr-TR" sz="3600" spc="0" dirty="0" smtClean="0">
                <a:solidFill>
                  <a:prstClr val="white"/>
                </a:solidFill>
              </a:rPr>
              <a:t>UBLICATIONS</a:t>
            </a:r>
            <a:endParaRPr lang="en-US" sz="3600" spc="0" dirty="0">
              <a:solidFill>
                <a:prstClr val="white"/>
              </a:solidFill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818334"/>
            <a:ext cx="4784060" cy="3656759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173" y="0"/>
            <a:ext cx="43888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25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89108" y="225449"/>
            <a:ext cx="8763917" cy="87484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800" b="1" i="0" kern="1200" spc="-150" baseline="0">
                <a:solidFill>
                  <a:srgbClr val="005DAA"/>
                </a:solidFill>
                <a:latin typeface="Arial Narrow Bold"/>
                <a:ea typeface="+mj-ea"/>
                <a:cs typeface="Arial Narrow Bold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3600" spc="0" dirty="0" smtClean="0">
                <a:solidFill>
                  <a:prstClr val="white"/>
                </a:solidFill>
              </a:rPr>
              <a:t>P</a:t>
            </a:r>
            <a:r>
              <a:rPr lang="tr-TR" sz="3600" spc="0" dirty="0" smtClean="0">
                <a:solidFill>
                  <a:prstClr val="white"/>
                </a:solidFill>
              </a:rPr>
              <a:t>UBLICATIONS</a:t>
            </a:r>
            <a:endParaRPr lang="en-US" sz="3600" spc="0" dirty="0">
              <a:solidFill>
                <a:prstClr val="white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682" y="1328056"/>
            <a:ext cx="4158343" cy="541050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1714"/>
            <a:ext cx="4408714" cy="3432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87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3 - Εικόνα" descr="DSC_025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3"/>
          <a:stretch>
            <a:fillRect/>
          </a:stretch>
        </p:blipFill>
        <p:spPr bwMode="auto">
          <a:xfrm>
            <a:off x="0" y="1317852"/>
            <a:ext cx="3962400" cy="332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4 - Εικόνα" descr="P102022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1" b="5331"/>
          <a:stretch>
            <a:fillRect/>
          </a:stretch>
        </p:blipFill>
        <p:spPr bwMode="auto">
          <a:xfrm>
            <a:off x="2843213" y="3195638"/>
            <a:ext cx="6300787" cy="366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PUBLIC IMAGE SEMİNAR IZMIR – 4-6 OCTOBER 2013</a:t>
            </a:r>
          </a:p>
          <a:p>
            <a:pPr defTabSz="457200" eaLnBrk="1" hangingPunct="1">
              <a:lnSpc>
                <a:spcPct val="80000"/>
              </a:lnSpc>
            </a:pP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3 - Εικόνα" descr="IMG_598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05" t="17737"/>
          <a:stretch>
            <a:fillRect/>
          </a:stretch>
        </p:blipFill>
        <p:spPr bwMode="auto">
          <a:xfrm>
            <a:off x="0" y="3668713"/>
            <a:ext cx="4632325" cy="318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4 - Εικόνα" descr="P102050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87"/>
          <a:stretch>
            <a:fillRect/>
          </a:stretch>
        </p:blipFill>
        <p:spPr bwMode="auto">
          <a:xfrm>
            <a:off x="2022305" y="1100138"/>
            <a:ext cx="5220039" cy="319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5 - Εικόνα" descr="P1020507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1" t="26900" r="20863" b="24237"/>
          <a:stretch>
            <a:fillRect/>
          </a:stretch>
        </p:blipFill>
        <p:spPr bwMode="auto">
          <a:xfrm>
            <a:off x="4712937" y="4032250"/>
            <a:ext cx="4431063" cy="2825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PUBLIC IMAGE SEMINAR – SOFIA – 14-16 FEBRUARY 2014</a:t>
            </a: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19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5 - Εικόνα" descr="P102073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6" t="18500" r="9837" b="3801"/>
          <a:stretch>
            <a:fillRect/>
          </a:stretch>
        </p:blipFill>
        <p:spPr bwMode="auto">
          <a:xfrm>
            <a:off x="1" y="2043349"/>
            <a:ext cx="4268788" cy="2898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6 - Εικόνα" descr="P102068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1" b="19550"/>
          <a:stretch>
            <a:fillRect/>
          </a:stretch>
        </p:blipFill>
        <p:spPr bwMode="auto">
          <a:xfrm>
            <a:off x="4222900" y="1557338"/>
            <a:ext cx="4849663" cy="248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4 - Εικόνα" descr="P102068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13"/>
          <a:stretch>
            <a:fillRect/>
          </a:stretch>
        </p:blipFill>
        <p:spPr bwMode="auto">
          <a:xfrm>
            <a:off x="3995738" y="3883025"/>
            <a:ext cx="5148262" cy="290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PUBLIC IMAGE SEMİNAR – PRISTINA KOSOVO – 11-12 APRIL 2014</a:t>
            </a: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98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962" y="2132856"/>
            <a:ext cx="2925775" cy="2376264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THESSALONIKI PUBLIC IMAGE SEMINAR - 29-30 NOVEMBER 2014</a:t>
            </a: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2" y="1988840"/>
            <a:ext cx="5643076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88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7200" eaLnBrk="1" hangingPunct="1">
              <a:lnSpc>
                <a:spcPct val="80000"/>
              </a:lnSpc>
            </a:pPr>
            <a:r>
              <a:rPr lang="tr-TR" sz="3600" b="1" dirty="0" smtClean="0">
                <a:solidFill>
                  <a:prstClr val="white"/>
                </a:solidFill>
                <a:latin typeface="Arial Narrow Bold" pitchFamily="-84" charset="0"/>
              </a:rPr>
              <a:t>COMING MEETINGS</a:t>
            </a:r>
            <a:endParaRPr lang="en-US" sz="3600" b="1" dirty="0">
              <a:solidFill>
                <a:prstClr val="white"/>
              </a:solidFill>
              <a:latin typeface="Arial Narrow Bold" pitchFamily="-8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5600"/>
            <a:ext cx="9144000" cy="360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28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munications_white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19013</TotalTime>
  <Words>484</Words>
  <Application>Microsoft Office PowerPoint</Application>
  <PresentationFormat>Ekran Gösterisi (4:3)</PresentationFormat>
  <Paragraphs>136</Paragraphs>
  <Slides>45</Slides>
  <Notes>26</Notes>
  <HiddenSlides>0</HiddenSlides>
  <MMClips>0</MMClips>
  <ScaleCrop>false</ScaleCrop>
  <HeadingPairs>
    <vt:vector size="4" baseType="variant">
      <vt:variant>
        <vt:lpstr>Tema</vt:lpstr>
      </vt:variant>
      <vt:variant>
        <vt:i4>7</vt:i4>
      </vt:variant>
      <vt:variant>
        <vt:lpstr>Slayt Başlıkları</vt:lpstr>
      </vt:variant>
      <vt:variant>
        <vt:i4>45</vt:i4>
      </vt:variant>
    </vt:vector>
  </HeadingPairs>
  <TitlesOfParts>
    <vt:vector size="52" baseType="lpstr">
      <vt:lpstr>Communications_white</vt:lpstr>
      <vt:lpstr>Custom Design</vt:lpstr>
      <vt:lpstr>2_Custom Design</vt:lpstr>
      <vt:lpstr>3_Custom Design</vt:lpstr>
      <vt:lpstr>4_Custom Design</vt:lpstr>
      <vt:lpstr>5_Custom Design</vt:lpstr>
      <vt:lpstr>1_Custom Design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Rotary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 WS-06</dc:creator>
  <cp:lastModifiedBy>Güneş Ertaş</cp:lastModifiedBy>
  <cp:revision>633</cp:revision>
  <cp:lastPrinted>2013-04-11T19:55:04Z</cp:lastPrinted>
  <dcterms:created xsi:type="dcterms:W3CDTF">2010-04-16T20:11:30Z</dcterms:created>
  <dcterms:modified xsi:type="dcterms:W3CDTF">2015-09-29T09:11:04Z</dcterms:modified>
</cp:coreProperties>
</file>